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7" r:id="rId3"/>
    <p:sldId id="279" r:id="rId4"/>
    <p:sldId id="258" r:id="rId5"/>
    <p:sldId id="303" r:id="rId6"/>
    <p:sldId id="294" r:id="rId7"/>
    <p:sldId id="261" r:id="rId8"/>
    <p:sldId id="262" r:id="rId9"/>
    <p:sldId id="268" r:id="rId10"/>
    <p:sldId id="269" r:id="rId11"/>
    <p:sldId id="274" r:id="rId12"/>
    <p:sldId id="272" r:id="rId13"/>
    <p:sldId id="263" r:id="rId14"/>
    <p:sldId id="290" r:id="rId15"/>
    <p:sldId id="285" r:id="rId16"/>
    <p:sldId id="286" r:id="rId17"/>
    <p:sldId id="298" r:id="rId18"/>
    <p:sldId id="291" r:id="rId19"/>
    <p:sldId id="292" r:id="rId20"/>
    <p:sldId id="293" r:id="rId21"/>
    <p:sldId id="288" r:id="rId22"/>
    <p:sldId id="302" r:id="rId23"/>
    <p:sldId id="296" r:id="rId24"/>
    <p:sldId id="299" r:id="rId25"/>
    <p:sldId id="295" r:id="rId26"/>
    <p:sldId id="28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B6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2014" autoAdjust="0"/>
  </p:normalViewPr>
  <p:slideViewPr>
    <p:cSldViewPr snapToGrid="0" snapToObjects="1">
      <p:cViewPr varScale="1">
        <p:scale>
          <a:sx n="82" d="100"/>
          <a:sy n="82" d="100"/>
        </p:scale>
        <p:origin x="1474" y="72"/>
      </p:cViewPr>
      <p:guideLst>
        <p:guide orient="horz" pos="2160"/>
        <p:guide pos="2880"/>
      </p:guideLst>
    </p:cSldViewPr>
  </p:slideViewPr>
  <p:outlineViewPr>
    <p:cViewPr>
      <p:scale>
        <a:sx n="33" d="100"/>
        <a:sy n="33" d="100"/>
      </p:scale>
      <p:origin x="0" y="-4426"/>
    </p:cViewPr>
  </p:outlineViewPr>
  <p:notesTextViewPr>
    <p:cViewPr>
      <p:scale>
        <a:sx n="100" d="100"/>
        <a:sy n="100" d="100"/>
      </p:scale>
      <p:origin x="0" y="0"/>
    </p:cViewPr>
  </p:notesTextViewPr>
  <p:sorterViewPr>
    <p:cViewPr>
      <p:scale>
        <a:sx n="100" d="100"/>
        <a:sy n="100" d="100"/>
      </p:scale>
      <p:origin x="0" y="-5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9DCA8-B56E-3344-8D3E-0C5689028499}" type="datetimeFigureOut">
              <a:rPr lang="en-US" smtClean="0"/>
              <a:t>2/27/2018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D8AEA6-1C92-7047-A6FF-213FF9B33C37}" type="slidenum">
              <a:rPr lang="en-US" smtClean="0"/>
              <a:t>‹#›</a:t>
            </a:fld>
            <a:endParaRPr lang="en-US"/>
          </a:p>
        </p:txBody>
      </p:sp>
    </p:spTree>
    <p:extLst>
      <p:ext uri="{BB962C8B-B14F-4D97-AF65-F5344CB8AC3E}">
        <p14:creationId xmlns:p14="http://schemas.microsoft.com/office/powerpoint/2010/main" val="14129987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1</a:t>
            </a:fld>
            <a:endParaRPr lang="en-US"/>
          </a:p>
        </p:txBody>
      </p:sp>
    </p:spTree>
    <p:extLst>
      <p:ext uri="{BB962C8B-B14F-4D97-AF65-F5344CB8AC3E}">
        <p14:creationId xmlns:p14="http://schemas.microsoft.com/office/powerpoint/2010/main" val="201608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representative of Tribe and letter represents our efforts to work with the retailers as a collaborative team.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10</a:t>
            </a:fld>
            <a:endParaRPr lang="en-US"/>
          </a:p>
        </p:txBody>
      </p:sp>
    </p:spTree>
    <p:extLst>
      <p:ext uri="{BB962C8B-B14F-4D97-AF65-F5344CB8AC3E}">
        <p14:creationId xmlns:p14="http://schemas.microsoft.com/office/powerpoint/2010/main" val="2312605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other example of signage that they can use for customers and employees to 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 more in depth if unsure if it’s there personal ID </a:t>
            </a:r>
            <a:r>
              <a:rPr lang="en-US" baseline="0" dirty="0" smtClean="0"/>
              <a:t> or if they have doubts can refer to refusal sign</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11</a:t>
            </a:fld>
            <a:endParaRPr lang="en-US"/>
          </a:p>
        </p:txBody>
      </p:sp>
    </p:spTree>
    <p:extLst>
      <p:ext uri="{BB962C8B-B14F-4D97-AF65-F5344CB8AC3E}">
        <p14:creationId xmlns:p14="http://schemas.microsoft.com/office/powerpoint/2010/main" val="198113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used for intoxicated</a:t>
            </a:r>
            <a:r>
              <a:rPr lang="en-US" baseline="0" dirty="0" smtClean="0"/>
              <a:t> patrons and underage as a policy to refuse service.</a:t>
            </a:r>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12</a:t>
            </a:fld>
            <a:endParaRPr lang="en-US"/>
          </a:p>
        </p:txBody>
      </p:sp>
    </p:spTree>
    <p:extLst>
      <p:ext uri="{BB962C8B-B14F-4D97-AF65-F5344CB8AC3E}">
        <p14:creationId xmlns:p14="http://schemas.microsoft.com/office/powerpoint/2010/main" val="7288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get</a:t>
            </a:r>
            <a:r>
              <a:rPr lang="en-US" baseline="0" dirty="0" smtClean="0"/>
              <a:t> report from Sandoval office FY17 stating they did not have any violations and  Merchants completed the training they will receive a Certificate of Achievement.</a:t>
            </a:r>
          </a:p>
          <a:p>
            <a:endParaRPr lang="en-US" baseline="0" dirty="0" smtClean="0"/>
          </a:p>
          <a:p>
            <a:r>
              <a:rPr lang="en-US" baseline="0" dirty="0" smtClean="0"/>
              <a:t>Made Certificate for Retailers to recognize them as a responsible retailer with no violations </a:t>
            </a:r>
          </a:p>
          <a:p>
            <a:endParaRPr lang="en-US" dirty="0" smtClean="0"/>
          </a:p>
        </p:txBody>
      </p:sp>
      <p:sp>
        <p:nvSpPr>
          <p:cNvPr id="4" name="Slide Number Placeholder 3"/>
          <p:cNvSpPr>
            <a:spLocks noGrp="1"/>
          </p:cNvSpPr>
          <p:nvPr>
            <p:ph type="sldNum" sz="quarter" idx="10"/>
          </p:nvPr>
        </p:nvSpPr>
        <p:spPr/>
        <p:txBody>
          <a:bodyPr/>
          <a:lstStyle/>
          <a:p>
            <a:fld id="{5CD8AEA6-1C92-7047-A6FF-213FF9B33C37}" type="slidenum">
              <a:rPr lang="en-US" smtClean="0"/>
              <a:t>13</a:t>
            </a:fld>
            <a:endParaRPr lang="en-US"/>
          </a:p>
        </p:txBody>
      </p:sp>
    </p:spTree>
    <p:extLst>
      <p:ext uri="{BB962C8B-B14F-4D97-AF65-F5344CB8AC3E}">
        <p14:creationId xmlns:p14="http://schemas.microsoft.com/office/powerpoint/2010/main" val="428478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14</a:t>
            </a:fld>
            <a:endParaRPr lang="en-US"/>
          </a:p>
        </p:txBody>
      </p:sp>
    </p:spTree>
    <p:extLst>
      <p:ext uri="{BB962C8B-B14F-4D97-AF65-F5344CB8AC3E}">
        <p14:creationId xmlns:p14="http://schemas.microsoft.com/office/powerpoint/2010/main" val="157490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a:t>
            </a:r>
            <a:r>
              <a:rPr lang="en-US" baseline="0" dirty="0" smtClean="0"/>
              <a:t> requested traditional skills, traditional skills are known as protective factors. These protective factors would increase self-esteem and self-identity and connection to culture. </a:t>
            </a:r>
          </a:p>
          <a:p>
            <a:endParaRPr lang="en-US" baseline="0" dirty="0" smtClean="0"/>
          </a:p>
          <a:p>
            <a:r>
              <a:rPr lang="en-US" baseline="0" dirty="0" smtClean="0"/>
              <a:t>Youth have been loosing traditional skills- loss of language and loss of culture has led to increased alcohol use.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15</a:t>
            </a:fld>
            <a:endParaRPr lang="en-US"/>
          </a:p>
        </p:txBody>
      </p:sp>
    </p:spTree>
    <p:extLst>
      <p:ext uri="{BB962C8B-B14F-4D97-AF65-F5344CB8AC3E}">
        <p14:creationId xmlns:p14="http://schemas.microsoft.com/office/powerpoint/2010/main" val="152001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Here is an example of …</a:t>
            </a:r>
          </a:p>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16</a:t>
            </a:fld>
            <a:endParaRPr lang="en-US"/>
          </a:p>
        </p:txBody>
      </p:sp>
    </p:spTree>
    <p:extLst>
      <p:ext uri="{BB962C8B-B14F-4D97-AF65-F5344CB8AC3E}">
        <p14:creationId xmlns:p14="http://schemas.microsoft.com/office/powerpoint/2010/main" val="162887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Farming watermelon, chili</a:t>
            </a:r>
            <a:r>
              <a:rPr lang="en-US" baseline="0" dirty="0" smtClean="0"/>
              <a:t>, corn etc.</a:t>
            </a:r>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18</a:t>
            </a:fld>
            <a:endParaRPr lang="en-US"/>
          </a:p>
        </p:txBody>
      </p:sp>
    </p:spTree>
    <p:extLst>
      <p:ext uri="{BB962C8B-B14F-4D97-AF65-F5344CB8AC3E}">
        <p14:creationId xmlns:p14="http://schemas.microsoft.com/office/powerpoint/2010/main" val="1296553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 corn tortillas </a:t>
            </a:r>
          </a:p>
          <a:p>
            <a:endParaRPr lang="en-US" dirty="0" smtClean="0"/>
          </a:p>
          <a:p>
            <a:r>
              <a:rPr lang="en-US" dirty="0" smtClean="0"/>
              <a:t>Blue corn mush w/ potatoes and red chili</a:t>
            </a:r>
          </a:p>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19</a:t>
            </a:fld>
            <a:endParaRPr lang="en-US"/>
          </a:p>
        </p:txBody>
      </p:sp>
    </p:spTree>
    <p:extLst>
      <p:ext uri="{BB962C8B-B14F-4D97-AF65-F5344CB8AC3E}">
        <p14:creationId xmlns:p14="http://schemas.microsoft.com/office/powerpoint/2010/main" val="2322555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Storytelling with Elders</a:t>
            </a:r>
            <a:r>
              <a:rPr lang="en-US" baseline="0" dirty="0" smtClean="0"/>
              <a:t> (male/female- shared cultural and gender specific roles)</a:t>
            </a:r>
            <a:endParaRPr lang="en-US" dirty="0" smtClean="0"/>
          </a:p>
        </p:txBody>
      </p:sp>
      <p:sp>
        <p:nvSpPr>
          <p:cNvPr id="4" name="Slide Number Placeholder 3"/>
          <p:cNvSpPr>
            <a:spLocks noGrp="1"/>
          </p:cNvSpPr>
          <p:nvPr>
            <p:ph type="sldNum" sz="quarter" idx="10"/>
          </p:nvPr>
        </p:nvSpPr>
        <p:spPr/>
        <p:txBody>
          <a:bodyPr/>
          <a:lstStyle/>
          <a:p>
            <a:fld id="{5CD8AEA6-1C92-7047-A6FF-213FF9B33C37}" type="slidenum">
              <a:rPr lang="en-US" smtClean="0"/>
              <a:t>20</a:t>
            </a:fld>
            <a:endParaRPr lang="en-US"/>
          </a:p>
        </p:txBody>
      </p:sp>
    </p:spTree>
    <p:extLst>
      <p:ext uri="{BB962C8B-B14F-4D97-AF65-F5344CB8AC3E}">
        <p14:creationId xmlns:p14="http://schemas.microsoft.com/office/powerpoint/2010/main" val="414146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entire strategic plan in one </a:t>
            </a:r>
            <a:r>
              <a:rPr lang="en-US" baseline="0" dirty="0" err="1" smtClean="0"/>
              <a:t>pg</a:t>
            </a:r>
            <a:r>
              <a:rPr lang="en-US" baseline="0" dirty="0" smtClean="0"/>
              <a:t> summary used with Tribal Council </a:t>
            </a:r>
          </a:p>
          <a:p>
            <a:endParaRPr lang="en-US" baseline="0" dirty="0" smtClean="0"/>
          </a:p>
          <a:p>
            <a:r>
              <a:rPr lang="en-US" baseline="0" dirty="0" smtClean="0"/>
              <a:t>Mention SPF Process and Direct Services</a:t>
            </a:r>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2</a:t>
            </a:fld>
            <a:endParaRPr lang="en-US"/>
          </a:p>
        </p:txBody>
      </p:sp>
    </p:spTree>
    <p:extLst>
      <p:ext uri="{BB962C8B-B14F-4D97-AF65-F5344CB8AC3E}">
        <p14:creationId xmlns:p14="http://schemas.microsoft.com/office/powerpoint/2010/main" val="1962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a:t>
            </a:r>
            <a:r>
              <a:rPr lang="en-US" baseline="0" dirty="0" smtClean="0"/>
              <a:t> service targeted 6</a:t>
            </a:r>
            <a:r>
              <a:rPr lang="en-US" baseline="30000" dirty="0" smtClean="0"/>
              <a:t>th</a:t>
            </a:r>
            <a:r>
              <a:rPr lang="en-US" baseline="0" dirty="0" smtClean="0"/>
              <a:t> 7</a:t>
            </a:r>
            <a:r>
              <a:rPr lang="en-US" baseline="30000" dirty="0" smtClean="0"/>
              <a:t>th</a:t>
            </a:r>
            <a:r>
              <a:rPr lang="en-US" baseline="0" dirty="0" smtClean="0"/>
              <a:t> and 8</a:t>
            </a:r>
            <a:r>
              <a:rPr lang="en-US" baseline="30000" dirty="0" smtClean="0"/>
              <a:t>th</a:t>
            </a:r>
            <a:r>
              <a:rPr lang="en-US" baseline="0" dirty="0" smtClean="0"/>
              <a:t> graders</a:t>
            </a:r>
          </a:p>
          <a:p>
            <a:r>
              <a:rPr lang="en-US" baseline="0" dirty="0" smtClean="0"/>
              <a:t>Year before- only had 12 kids that finished </a:t>
            </a:r>
            <a:r>
              <a:rPr lang="en-US" baseline="0" dirty="0" err="1" smtClean="0"/>
              <a:t>bc</a:t>
            </a:r>
            <a:r>
              <a:rPr lang="en-US" baseline="0" dirty="0" smtClean="0"/>
              <a:t> late approval from state the way we ran we could only contact 12 kids</a:t>
            </a:r>
          </a:p>
          <a:p>
            <a:r>
              <a:rPr lang="en-US" baseline="0" dirty="0" smtClean="0"/>
              <a:t>2</a:t>
            </a:r>
            <a:r>
              <a:rPr lang="en-US" baseline="30000" dirty="0" smtClean="0"/>
              <a:t>nd</a:t>
            </a:r>
            <a:r>
              <a:rPr lang="en-US" baseline="0" dirty="0" smtClean="0"/>
              <a:t> time around contacted a school which had a Keres language program and collaborated with the language classes and because of this we were able to target students and get a group of 79 kids for the Storytelling program</a:t>
            </a:r>
          </a:p>
          <a:p>
            <a:r>
              <a:rPr lang="en-US" baseline="0" dirty="0" smtClean="0"/>
              <a:t>- The storytelling curriculum let us adapt our traditional stories to the curriculum.</a:t>
            </a:r>
          </a:p>
          <a:p>
            <a:r>
              <a:rPr lang="en-US" baseline="0" dirty="0" smtClean="0"/>
              <a:t>-  Reached out to elders as our resource to traditional stories (Volunteers)</a:t>
            </a:r>
          </a:p>
          <a:p>
            <a:pPr marL="171450" indent="-171450">
              <a:buFontTx/>
              <a:buChar char="-"/>
            </a:pPr>
            <a:r>
              <a:rPr lang="en-US" baseline="0" dirty="0" smtClean="0"/>
              <a:t>Over the amount of time 12-14 weeks we seen big changes with the kids especially with kids that were not responsive in the beginning. We notice they were more engaged and responsive to curriculum.</a:t>
            </a:r>
          </a:p>
          <a:p>
            <a:pPr marL="171450" indent="-171450">
              <a:buFontTx/>
              <a:buChar char="-"/>
            </a:pPr>
            <a:r>
              <a:rPr lang="en-US" baseline="0" dirty="0" smtClean="0"/>
              <a:t>-Requesting more stories-more engaged in their culture and traditional teachings strengthened their cultural identity.</a:t>
            </a:r>
          </a:p>
          <a:p>
            <a:pPr marL="171450" indent="-171450">
              <a:buFontTx/>
              <a:buChar char="-"/>
            </a:pPr>
            <a:r>
              <a:rPr lang="en-US" baseline="0" dirty="0" smtClean="0"/>
              <a:t>-Not only taught them about substance abuse but it also taught them about their body and brain and how the body and brain are affected by substances.</a:t>
            </a:r>
          </a:p>
          <a:p>
            <a:pPr marL="171450" indent="-171450">
              <a:buFontTx/>
              <a:buChar char="-"/>
            </a:pPr>
            <a:r>
              <a:rPr lang="en-US" baseline="0" dirty="0" smtClean="0"/>
              <a:t>- story tellers used traditional stories to teach them lessons about life and how to be clean and sober and to respect their body </a:t>
            </a:r>
          </a:p>
          <a:p>
            <a:pPr marL="171450" indent="-171450">
              <a:buFontTx/>
              <a:buChar char="-"/>
            </a:pPr>
            <a:r>
              <a:rPr lang="en-US" baseline="0" dirty="0" smtClean="0"/>
              <a:t>-The students learned self confidence ,refusal skills and how to be strong against peer pressure.</a:t>
            </a:r>
          </a:p>
          <a:p>
            <a:pPr marL="0" indent="0">
              <a:buFontTx/>
              <a:buNone/>
            </a:pPr>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21</a:t>
            </a:fld>
            <a:endParaRPr lang="en-US"/>
          </a:p>
        </p:txBody>
      </p:sp>
    </p:spTree>
    <p:extLst>
      <p:ext uri="{BB962C8B-B14F-4D97-AF65-F5344CB8AC3E}">
        <p14:creationId xmlns:p14="http://schemas.microsoft.com/office/powerpoint/2010/main" val="91869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Assignment  circle name in the middle and then add character traits and</a:t>
            </a:r>
            <a:r>
              <a:rPr lang="en-US" baseline="0" dirty="0" smtClean="0"/>
              <a:t> </a:t>
            </a:r>
            <a:r>
              <a:rPr lang="en-US" dirty="0" smtClean="0"/>
              <a:t>what they see themselves doing in the future their dreams and goals </a:t>
            </a:r>
          </a:p>
        </p:txBody>
      </p:sp>
      <p:sp>
        <p:nvSpPr>
          <p:cNvPr id="4" name="Slide Number Placeholder 3"/>
          <p:cNvSpPr>
            <a:spLocks noGrp="1"/>
          </p:cNvSpPr>
          <p:nvPr>
            <p:ph type="sldNum" sz="quarter" idx="10"/>
          </p:nvPr>
        </p:nvSpPr>
        <p:spPr/>
        <p:txBody>
          <a:bodyPr/>
          <a:lstStyle/>
          <a:p>
            <a:fld id="{5CD8AEA6-1C92-7047-A6FF-213FF9B33C37}" type="slidenum">
              <a:rPr lang="en-US" smtClean="0"/>
              <a:t>23</a:t>
            </a:fld>
            <a:endParaRPr lang="en-US"/>
          </a:p>
        </p:txBody>
      </p:sp>
    </p:spTree>
    <p:extLst>
      <p:ext uri="{BB962C8B-B14F-4D97-AF65-F5344CB8AC3E}">
        <p14:creationId xmlns:p14="http://schemas.microsoft.com/office/powerpoint/2010/main" val="1291732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 over some traits and jobs that are normally not seen in the pueblo like NFL player, Prof Volley</a:t>
            </a:r>
            <a:r>
              <a:rPr lang="en-US" baseline="0" dirty="0" smtClean="0"/>
              <a:t>ball player, Air force pilot, S.W.A.T, Doctor etc.</a:t>
            </a:r>
            <a:endParaRPr lang="en-US" dirty="0" smtClean="0"/>
          </a:p>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24</a:t>
            </a:fld>
            <a:endParaRPr lang="en-US"/>
          </a:p>
        </p:txBody>
      </p:sp>
    </p:spTree>
    <p:extLst>
      <p:ext uri="{BB962C8B-B14F-4D97-AF65-F5344CB8AC3E}">
        <p14:creationId xmlns:p14="http://schemas.microsoft.com/office/powerpoint/2010/main" val="4050101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25</a:t>
            </a:fld>
            <a:endParaRPr lang="en-US"/>
          </a:p>
        </p:txBody>
      </p:sp>
    </p:spTree>
    <p:extLst>
      <p:ext uri="{BB962C8B-B14F-4D97-AF65-F5344CB8AC3E}">
        <p14:creationId xmlns:p14="http://schemas.microsoft.com/office/powerpoint/2010/main" val="974666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graduation class Feb 2, 2018 total of 79 kids these are some of our graduating classes</a:t>
            </a:r>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26</a:t>
            </a:fld>
            <a:endParaRPr lang="en-US"/>
          </a:p>
        </p:txBody>
      </p:sp>
    </p:spTree>
    <p:extLst>
      <p:ext uri="{BB962C8B-B14F-4D97-AF65-F5344CB8AC3E}">
        <p14:creationId xmlns:p14="http://schemas.microsoft.com/office/powerpoint/2010/main" val="389619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3</a:t>
            </a:fld>
            <a:endParaRPr lang="en-US"/>
          </a:p>
        </p:txBody>
      </p:sp>
    </p:spTree>
    <p:extLst>
      <p:ext uri="{BB962C8B-B14F-4D97-AF65-F5344CB8AC3E}">
        <p14:creationId xmlns:p14="http://schemas.microsoft.com/office/powerpoint/2010/main" val="236359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relationship with BIA- our prevention program was the first to develop</a:t>
            </a:r>
            <a:r>
              <a:rPr lang="en-US" baseline="0" dirty="0" smtClean="0"/>
              <a:t> the relationship</a:t>
            </a:r>
            <a:r>
              <a:rPr lang="en-US" dirty="0" smtClean="0"/>
              <a:t>, capacity building-</a:t>
            </a:r>
            <a:r>
              <a:rPr lang="en-US" baseline="0" dirty="0" smtClean="0"/>
              <a:t> training of </a:t>
            </a:r>
            <a:r>
              <a:rPr lang="en-US" baseline="0" dirty="0" err="1" smtClean="0"/>
              <a:t>To’s</a:t>
            </a:r>
            <a:r>
              <a:rPr lang="en-US" baseline="0" dirty="0" smtClean="0"/>
              <a:t>. Letter from Chief to Gov.</a:t>
            </a:r>
          </a:p>
          <a:p>
            <a:endParaRPr lang="en-US" baseline="0" dirty="0" smtClean="0"/>
          </a:p>
          <a:p>
            <a:r>
              <a:rPr lang="en-US" baseline="0" dirty="0" smtClean="0"/>
              <a:t>Chief called </a:t>
            </a:r>
            <a:r>
              <a:rPr lang="en-US" baseline="0" dirty="0" err="1" smtClean="0"/>
              <a:t>preventionist</a:t>
            </a:r>
            <a:r>
              <a:rPr lang="en-US" baseline="0" dirty="0" smtClean="0"/>
              <a:t> to assist with resources for mental health crisis </a:t>
            </a:r>
            <a:r>
              <a:rPr lang="en-US" baseline="0" dirty="0" err="1" smtClean="0"/>
              <a:t>bc</a:t>
            </a:r>
            <a:r>
              <a:rPr lang="en-US" baseline="0" dirty="0" smtClean="0"/>
              <a:t> prevention was his only point of contact.</a:t>
            </a:r>
          </a:p>
          <a:p>
            <a:pPr marL="228600" indent="-228600">
              <a:buAutoNum type="arabicPeriod"/>
            </a:pPr>
            <a:r>
              <a:rPr lang="en-US" baseline="0" dirty="0" smtClean="0"/>
              <a:t>Building of relationship</a:t>
            </a:r>
          </a:p>
          <a:p>
            <a:pPr marL="228600" indent="-228600">
              <a:buAutoNum type="arabicPeriod"/>
            </a:pPr>
            <a:r>
              <a:rPr lang="en-US" baseline="0" dirty="0" smtClean="0"/>
              <a:t>Meeting with BIA to request data- first time BIA shares data with Pueblo. </a:t>
            </a:r>
          </a:p>
          <a:p>
            <a:pPr marL="228600" indent="-228600">
              <a:buAutoNum type="arabicPeriod"/>
            </a:pPr>
            <a:r>
              <a:rPr lang="en-US" baseline="0" dirty="0" smtClean="0"/>
              <a:t>BIA contacting Jay- point of contact and resource for prevention (conducted a meth presentation for youth conference)- </a:t>
            </a:r>
          </a:p>
          <a:p>
            <a:pPr marL="228600" indent="-228600">
              <a:buAutoNum type="arabicPeriod"/>
            </a:pPr>
            <a:r>
              <a:rPr lang="en-US" baseline="0" dirty="0" smtClean="0"/>
              <a:t>Letter from BIA to Gov.</a:t>
            </a:r>
          </a:p>
          <a:p>
            <a:pPr marL="0" indent="0">
              <a:buNone/>
            </a:pPr>
            <a:endParaRPr lang="en-US" dirty="0" smtClean="0"/>
          </a:p>
        </p:txBody>
      </p:sp>
      <p:sp>
        <p:nvSpPr>
          <p:cNvPr id="4" name="Slide Number Placeholder 3"/>
          <p:cNvSpPr>
            <a:spLocks noGrp="1"/>
          </p:cNvSpPr>
          <p:nvPr>
            <p:ph type="sldNum" sz="quarter" idx="10"/>
          </p:nvPr>
        </p:nvSpPr>
        <p:spPr/>
        <p:txBody>
          <a:bodyPr/>
          <a:lstStyle/>
          <a:p>
            <a:fld id="{5CD8AEA6-1C92-7047-A6FF-213FF9B33C37}" type="slidenum">
              <a:rPr lang="en-US" smtClean="0"/>
              <a:t>4</a:t>
            </a:fld>
            <a:endParaRPr lang="en-US"/>
          </a:p>
        </p:txBody>
      </p:sp>
    </p:spTree>
    <p:extLst>
      <p:ext uri="{BB962C8B-B14F-4D97-AF65-F5344CB8AC3E}">
        <p14:creationId xmlns:p14="http://schemas.microsoft.com/office/powerpoint/2010/main" val="427334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5</a:t>
            </a:fld>
            <a:endParaRPr lang="en-US"/>
          </a:p>
        </p:txBody>
      </p:sp>
    </p:spTree>
    <p:extLst>
      <p:ext uri="{BB962C8B-B14F-4D97-AF65-F5344CB8AC3E}">
        <p14:creationId xmlns:p14="http://schemas.microsoft.com/office/powerpoint/2010/main" val="166381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6</a:t>
            </a:fld>
            <a:endParaRPr lang="en-US"/>
          </a:p>
        </p:txBody>
      </p:sp>
    </p:spTree>
    <p:extLst>
      <p:ext uri="{BB962C8B-B14F-4D97-AF65-F5344CB8AC3E}">
        <p14:creationId xmlns:p14="http://schemas.microsoft.com/office/powerpoint/2010/main" val="159031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for the</a:t>
            </a:r>
            <a:r>
              <a:rPr lang="en-US" baseline="0" dirty="0" smtClean="0"/>
              <a:t> summary pages provided to Tribal Council that we include the desired outcomes</a:t>
            </a:r>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7</a:t>
            </a:fld>
            <a:endParaRPr lang="en-US"/>
          </a:p>
        </p:txBody>
      </p:sp>
    </p:spTree>
    <p:extLst>
      <p:ext uri="{BB962C8B-B14F-4D97-AF65-F5344CB8AC3E}">
        <p14:creationId xmlns:p14="http://schemas.microsoft.com/office/powerpoint/2010/main" val="107557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Pena Blanca retailer –</a:t>
            </a:r>
            <a:r>
              <a:rPr lang="en-US" baseline="0" dirty="0" smtClean="0"/>
              <a:t>went over and gave her a copy of our RBSM Training packet  and went over packet with her, focusing on checking ID’s, resources and recommendations on how to protect herself and her business also Mentioned 4</a:t>
            </a:r>
            <a:r>
              <a:rPr lang="en-US" baseline="30000" dirty="0" smtClean="0"/>
              <a:t>th</a:t>
            </a:r>
            <a:r>
              <a:rPr lang="en-US" baseline="0" dirty="0" smtClean="0"/>
              <a:t> degree felony for purchasing alcohol for a minor</a:t>
            </a:r>
          </a:p>
          <a:p>
            <a:endParaRPr lang="en-US" baseline="0" dirty="0" smtClean="0"/>
          </a:p>
          <a:p>
            <a:endParaRPr lang="en-US" dirty="0" smtClean="0"/>
          </a:p>
          <a:p>
            <a:r>
              <a:rPr lang="en-US" dirty="0" smtClean="0"/>
              <a:t>No Citations</a:t>
            </a:r>
          </a:p>
          <a:p>
            <a:r>
              <a:rPr lang="en-US" dirty="0" smtClean="0"/>
              <a:t>Certificate</a:t>
            </a:r>
          </a:p>
          <a:p>
            <a:r>
              <a:rPr lang="en-US" dirty="0" smtClean="0"/>
              <a:t>Feedback from local retailer- Pena Blanca- issue</a:t>
            </a:r>
            <a:r>
              <a:rPr lang="en-US" baseline="0" dirty="0" smtClean="0"/>
              <a:t> with alcohol sales to community members. Met with hostility at first- repaired relationship and Manager shared difficulties she has with community members- she is doing her part to be a responsible service manager. </a:t>
            </a:r>
          </a:p>
          <a:p>
            <a:r>
              <a:rPr lang="en-US" baseline="0" dirty="0" smtClean="0"/>
              <a:t>Requested resources to report problem customers-  Example of intoxicated clients that she turns away- they use </a:t>
            </a:r>
            <a:r>
              <a:rPr lang="en-US" baseline="0" dirty="0" err="1" smtClean="0"/>
              <a:t>uber</a:t>
            </a:r>
            <a:r>
              <a:rPr lang="en-US" baseline="0" dirty="0" smtClean="0"/>
              <a:t> and runners, stealing</a:t>
            </a:r>
          </a:p>
          <a:p>
            <a:r>
              <a:rPr lang="en-US" baseline="0" dirty="0" smtClean="0"/>
              <a:t>Gave her TO’s number the TO’s can be aware of who is intoxicated in the pueblo also advised to call Sheriffs office in Sandoval county and if she felt in danger call 911</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CD8AEA6-1C92-7047-A6FF-213FF9B33C37}" type="slidenum">
              <a:rPr lang="en-US" smtClean="0"/>
              <a:t>8</a:t>
            </a:fld>
            <a:endParaRPr lang="en-US"/>
          </a:p>
        </p:txBody>
      </p:sp>
    </p:spTree>
    <p:extLst>
      <p:ext uri="{BB962C8B-B14F-4D97-AF65-F5344CB8AC3E}">
        <p14:creationId xmlns:p14="http://schemas.microsoft.com/office/powerpoint/2010/main" val="345672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employees</a:t>
            </a:r>
            <a:r>
              <a:rPr lang="en-US" baseline="0" dirty="0" smtClean="0"/>
              <a:t> know that as an employee you will be held liable as an individual as a business they can be cited by SIU </a:t>
            </a:r>
          </a:p>
          <a:p>
            <a:r>
              <a:rPr lang="en-US" baseline="0" dirty="0" smtClean="0"/>
              <a:t>Sheriffs office only cite criminal citations.  SIU sites them as an establishment which is an administrative citation and goes against their liquor license if they get three citations they will lose their Liquor license only SIU can cite this.</a:t>
            </a:r>
          </a:p>
          <a:p>
            <a:endParaRPr lang="en-US" baseline="0" dirty="0" smtClean="0"/>
          </a:p>
          <a:p>
            <a:r>
              <a:rPr lang="en-US" baseline="0" dirty="0" smtClean="0"/>
              <a:t>2</a:t>
            </a:r>
            <a:r>
              <a:rPr lang="en-US" baseline="30000" dirty="0" smtClean="0"/>
              <a:t>nd</a:t>
            </a:r>
            <a:r>
              <a:rPr lang="en-US" dirty="0" smtClean="0"/>
              <a:t> bullet –Training for Pena Blanca</a:t>
            </a:r>
            <a:r>
              <a:rPr lang="en-US" baseline="0" dirty="0" smtClean="0"/>
              <a:t> where we will be giving additional training on alcohol sales and correct ways to check ID’s</a:t>
            </a:r>
            <a:endParaRPr lang="en-US" dirty="0" smtClean="0"/>
          </a:p>
          <a:p>
            <a:r>
              <a:rPr lang="en-US" dirty="0" smtClean="0"/>
              <a:t>3</a:t>
            </a:r>
            <a:r>
              <a:rPr lang="en-US" baseline="30000" dirty="0" smtClean="0"/>
              <a:t>rd </a:t>
            </a:r>
            <a:r>
              <a:rPr lang="en-US" baseline="0" dirty="0" smtClean="0"/>
              <a:t> and 4th</a:t>
            </a:r>
            <a:r>
              <a:rPr lang="en-US" dirty="0" smtClean="0"/>
              <a:t> bullet – presented</a:t>
            </a:r>
            <a:r>
              <a:rPr lang="en-US" baseline="0" dirty="0" smtClean="0"/>
              <a:t> signs 1996 to make sure over 21</a:t>
            </a:r>
          </a:p>
          <a:p>
            <a:r>
              <a:rPr lang="en-US" baseline="0" dirty="0" smtClean="0"/>
              <a:t>Also horoscope sign to ask sign if still not sure over 21 </a:t>
            </a:r>
          </a:p>
          <a:p>
            <a:r>
              <a:rPr lang="en-US" baseline="0" dirty="0" smtClean="0"/>
              <a:t>Refuse service sign – still not sure if over 21 are able to refuse service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D8AEA6-1C92-7047-A6FF-213FF9B33C37}" type="slidenum">
              <a:rPr lang="en-US" smtClean="0"/>
              <a:t>9</a:t>
            </a:fld>
            <a:endParaRPr lang="en-US"/>
          </a:p>
        </p:txBody>
      </p:sp>
    </p:spTree>
    <p:extLst>
      <p:ext uri="{BB962C8B-B14F-4D97-AF65-F5344CB8AC3E}">
        <p14:creationId xmlns:p14="http://schemas.microsoft.com/office/powerpoint/2010/main" val="34109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2/27/2018</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5.wdp"/><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7.jpeg"/><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peg"/><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Kewa Prevention Program</a:t>
            </a:r>
            <a:endParaRPr lang="en-US" dirty="0"/>
          </a:p>
        </p:txBody>
      </p:sp>
      <p:sp>
        <p:nvSpPr>
          <p:cNvPr id="3" name="Subtitle 2"/>
          <p:cNvSpPr>
            <a:spLocks noGrp="1"/>
          </p:cNvSpPr>
          <p:nvPr>
            <p:ph type="subTitle" idx="1"/>
          </p:nvPr>
        </p:nvSpPr>
        <p:spPr/>
        <p:txBody>
          <a:bodyPr/>
          <a:lstStyle/>
          <a:p>
            <a:r>
              <a:rPr lang="en-US" dirty="0" smtClean="0"/>
              <a:t>Prevention Specialists: Jay Quintana and Sharon Aguilar</a:t>
            </a:r>
          </a:p>
          <a:p>
            <a:r>
              <a:rPr lang="en-US" dirty="0" smtClean="0"/>
              <a:t>Evaluator: Sindy Sacoman, MPH</a:t>
            </a:r>
            <a:endParaRPr lang="en-US" dirty="0"/>
          </a:p>
        </p:txBody>
      </p:sp>
      <p:pic>
        <p:nvPicPr>
          <p:cNvPr id="4" name="Picture 3" descr="SantoDomingo_LogoSeal_200x200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514" y="4386913"/>
            <a:ext cx="1504972" cy="1467348"/>
          </a:xfrm>
          <a:prstGeom prst="rect">
            <a:avLst/>
          </a:prstGeom>
        </p:spPr>
      </p:pic>
    </p:spTree>
    <p:extLst>
      <p:ext uri="{BB962C8B-B14F-4D97-AF65-F5344CB8AC3E}">
        <p14:creationId xmlns:p14="http://schemas.microsoft.com/office/powerpoint/2010/main" val="2368958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unty Letter to Merchant.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0503" y="0"/>
            <a:ext cx="5321461" cy="6858000"/>
          </a:xfrm>
          <a:prstGeom prst="rect">
            <a:avLst/>
          </a:prstGeom>
        </p:spPr>
      </p:pic>
    </p:spTree>
    <p:extLst>
      <p:ext uri="{BB962C8B-B14F-4D97-AF65-F5344CB8AC3E}">
        <p14:creationId xmlns:p14="http://schemas.microsoft.com/office/powerpoint/2010/main" val="2915187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rchant Six Steps .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4237" y="3458537"/>
            <a:ext cx="4042609" cy="3085663"/>
          </a:xfrm>
          <a:prstGeom prst="rect">
            <a:avLst/>
          </a:prstGeom>
        </p:spPr>
      </p:pic>
      <p:pic>
        <p:nvPicPr>
          <p:cNvPr id="3" name="Picture 2" descr="Merchant Get your ID.tif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38216" y="145134"/>
            <a:ext cx="4186636" cy="3159994"/>
          </a:xfrm>
          <a:prstGeom prst="rect">
            <a:avLst/>
          </a:prstGeom>
        </p:spPr>
      </p:pic>
      <p:pic>
        <p:nvPicPr>
          <p:cNvPr id="4" name="Picture 3" descr="Merchant 1996.tif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237" y="145133"/>
            <a:ext cx="4076911" cy="3159995"/>
          </a:xfrm>
          <a:prstGeom prst="rect">
            <a:avLst/>
          </a:prstGeom>
        </p:spPr>
      </p:pic>
      <p:pic>
        <p:nvPicPr>
          <p:cNvPr id="6" name="Picture 5" descr="Merchant Ask Astrology Sign.tif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34455" y="3458536"/>
            <a:ext cx="4412001" cy="3085663"/>
          </a:xfrm>
          <a:prstGeom prst="rect">
            <a:avLst/>
          </a:prstGeom>
        </p:spPr>
      </p:pic>
    </p:spTree>
    <p:extLst>
      <p:ext uri="{BB962C8B-B14F-4D97-AF65-F5344CB8AC3E}">
        <p14:creationId xmlns:p14="http://schemas.microsoft.com/office/powerpoint/2010/main" val="2516243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rchant right to refuse service.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144" y="643984"/>
            <a:ext cx="8300468" cy="535101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13355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rtificate of Achievement sample pic.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91" y="290020"/>
            <a:ext cx="8136094" cy="62679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97427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15" y="121023"/>
            <a:ext cx="7770813" cy="1429871"/>
          </a:xfrm>
        </p:spPr>
        <p:txBody>
          <a:bodyPr/>
          <a:lstStyle/>
          <a:p>
            <a:r>
              <a:rPr lang="en-US" dirty="0" smtClean="0"/>
              <a:t>Cultural Program</a:t>
            </a:r>
            <a:endParaRPr lang="en-US" dirty="0"/>
          </a:p>
        </p:txBody>
      </p:sp>
      <p:pic>
        <p:nvPicPr>
          <p:cNvPr id="4" name="Content Placeholder 3" descr="Corn Farming CP Cover.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9446" r="9446"/>
          <a:stretch/>
        </p:blipFill>
        <p:spPr>
          <a:xfrm rot="16200000">
            <a:off x="2318280" y="851460"/>
            <a:ext cx="4623131" cy="616510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009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96966" y="0"/>
            <a:ext cx="5139558" cy="6858000"/>
          </a:xfrm>
          <a:prstGeom prst="rect">
            <a:avLst/>
          </a:prstGeom>
        </p:spPr>
      </p:pic>
    </p:spTree>
    <p:extLst>
      <p:ext uri="{BB962C8B-B14F-4D97-AF65-F5344CB8AC3E}">
        <p14:creationId xmlns:p14="http://schemas.microsoft.com/office/powerpoint/2010/main" val="460954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4"/>
            <a:ext cx="7770813" cy="591496"/>
          </a:xfrm>
        </p:spPr>
        <p:txBody>
          <a:bodyPr>
            <a:normAutofit fontScale="90000"/>
          </a:bodyPr>
          <a:lstStyle/>
          <a:p>
            <a:r>
              <a:rPr lang="en-US" dirty="0" smtClean="0"/>
              <a:t>Moccasin Making</a:t>
            </a:r>
            <a:endParaRPr lang="en-US" dirty="0"/>
          </a:p>
        </p:txBody>
      </p:sp>
      <p:pic>
        <p:nvPicPr>
          <p:cNvPr id="5" name="Picture 4" descr="Cultural Prog Moc making.jpg"/>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r="2688"/>
          <a:stretch/>
        </p:blipFill>
        <p:spPr>
          <a:xfrm rot="5400000">
            <a:off x="5538579" y="3257202"/>
            <a:ext cx="4011164" cy="2584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ORig Moc Making.jpg"/>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r="27152"/>
          <a:stretch/>
        </p:blipFill>
        <p:spPr>
          <a:xfrm rot="5400000">
            <a:off x="2687104" y="1559407"/>
            <a:ext cx="3879043" cy="2606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Moccasin making 11.jpg"/>
          <p:cNvPicPr>
            <a:picLocks noChangeAspect="1"/>
          </p:cNvPicPr>
          <p:nvPr/>
        </p:nvPicPr>
        <p:blipFill rotWithShape="1">
          <a:blip r:embed="rId7" cstate="email">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t="1" r="19438" b="-714"/>
          <a:stretch/>
        </p:blipFill>
        <p:spPr>
          <a:xfrm rot="5400000">
            <a:off x="-383944" y="3237636"/>
            <a:ext cx="4011161" cy="262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75389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4"/>
            <a:ext cx="7770813" cy="793736"/>
          </a:xfrm>
        </p:spPr>
        <p:txBody>
          <a:bodyPr>
            <a:normAutofit fontScale="90000"/>
          </a:bodyPr>
          <a:lstStyle/>
          <a:p>
            <a:r>
              <a:rPr lang="en-US" dirty="0" smtClean="0"/>
              <a:t>Bead Work</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Cultural Prog.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rot="5400000">
            <a:off x="2265724" y="2009744"/>
            <a:ext cx="4621909" cy="2698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Beadwork.jpg"/>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l="-1843" t="9260" r="27883" b="10672"/>
          <a:stretch/>
        </p:blipFill>
        <p:spPr>
          <a:xfrm>
            <a:off x="6195353" y="2048746"/>
            <a:ext cx="2718940" cy="4621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Bead work5.jpg"/>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53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68412" y="2044577"/>
            <a:ext cx="2718941" cy="4626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1715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4"/>
            <a:ext cx="7770813" cy="606986"/>
          </a:xfrm>
        </p:spPr>
        <p:txBody>
          <a:bodyPr>
            <a:normAutofit fontScale="90000"/>
          </a:bodyPr>
          <a:lstStyle/>
          <a:p>
            <a:r>
              <a:rPr lang="en-US" dirty="0" smtClean="0"/>
              <a:t>Farming</a:t>
            </a:r>
            <a:endParaRPr lang="en-US" dirty="0"/>
          </a:p>
        </p:txBody>
      </p:sp>
      <p:pic>
        <p:nvPicPr>
          <p:cNvPr id="7" name="Picture 6" descr="Focus Chilis Farming3 CP.png"/>
          <p:cNvPicPr>
            <a:picLocks noChangeAspect="1"/>
          </p:cNvPicPr>
          <p:nvPr/>
        </p:nvPicPr>
        <p:blipFill>
          <a:blip r:embed="rId3" cstate="email">
            <a:extLst>
              <a:ext uri="{BEBA8EAE-BF5A-486C-A8C5-ECC9F3942E4B}">
                <a14:imgProps xmlns:a14="http://schemas.microsoft.com/office/drawing/2010/main">
                  <a14:imgLayer r:embed="rId4">
                    <a14:imgEffect>
                      <a14:sharpenSoften amount="76000"/>
                    </a14:imgEffect>
                    <a14:imgEffect>
                      <a14:colorTemperature colorTemp="5900"/>
                    </a14:imgEffect>
                    <a14:imgEffect>
                      <a14:saturation sat="261000"/>
                    </a14:imgEffect>
                    <a14:imgEffect>
                      <a14:brightnessContrast bright="25000" contrast="13000"/>
                    </a14:imgEffect>
                  </a14:imgLayer>
                </a14:imgProps>
              </a:ext>
              <a:ext uri="{28A0092B-C50C-407E-A947-70E740481C1C}">
                <a14:useLocalDpi xmlns:a14="http://schemas.microsoft.com/office/drawing/2010/main" val="0"/>
              </a:ext>
            </a:extLst>
          </a:blip>
          <a:stretch>
            <a:fillRect/>
          </a:stretch>
        </p:blipFill>
        <p:spPr>
          <a:xfrm>
            <a:off x="5224037" y="930660"/>
            <a:ext cx="3097460" cy="25888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Farming 4 CP.jpg"/>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93891" y="4018730"/>
            <a:ext cx="3026606" cy="26158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farming2 CP.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58846" y="812090"/>
            <a:ext cx="4269591" cy="28360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Content Placeholder 3" descr="Farming CP.jpg"/>
          <p:cNvPicPr>
            <a:picLocks noGrp="1" noChangeAspect="1"/>
          </p:cNvPicPr>
          <p:nvPr>
            <p:ph idx="1"/>
          </p:nvPr>
        </p:nvPicPr>
        <p:blipFill>
          <a:blip r:embed="rId8" cstate="email">
            <a:extLst>
              <a:ext uri="{28A0092B-C50C-407E-A947-70E740481C1C}">
                <a14:useLocalDpi xmlns:a14="http://schemas.microsoft.com/office/drawing/2010/main" val="0"/>
              </a:ext>
            </a:extLst>
          </a:blip>
          <a:srcRect l="8042" r="8042"/>
          <a:stretch>
            <a:fillRect/>
          </a:stretch>
        </p:blipFill>
        <p:spPr>
          <a:xfrm>
            <a:off x="4671646" y="3854036"/>
            <a:ext cx="4148159" cy="27805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45282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637"/>
            <a:ext cx="7770813" cy="581496"/>
          </a:xfrm>
        </p:spPr>
        <p:txBody>
          <a:bodyPr>
            <a:normAutofit fontScale="90000"/>
          </a:bodyPr>
          <a:lstStyle/>
          <a:p>
            <a:r>
              <a:rPr lang="en-US" dirty="0" smtClean="0"/>
              <a:t>Women’s Traditional Cooking</a:t>
            </a:r>
            <a:endParaRPr lang="en-US" dirty="0"/>
          </a:p>
        </p:txBody>
      </p:sp>
      <p:pic>
        <p:nvPicPr>
          <p:cNvPr id="4" name="Content Placeholder 3" descr="Womens Trad Cooking 5.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1996" t="-1487" r="-859" b="-117"/>
          <a:stretch/>
        </p:blipFill>
        <p:spPr>
          <a:xfrm rot="5400000">
            <a:off x="5888088" y="1152260"/>
            <a:ext cx="3335241" cy="2739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Womens Trad Cooking2 .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735" y="854596"/>
            <a:ext cx="2928118" cy="3335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Womens Trad Cooking4.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38193" y="920952"/>
            <a:ext cx="2116615" cy="3487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Womens Traditional Cooking3.jpg"/>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202853" y="4725489"/>
            <a:ext cx="2433730" cy="1898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Womens Trad Cooking .jpg"/>
          <p:cNvPicPr>
            <a:picLocks noChangeAspect="1"/>
          </p:cNvPicPr>
          <p:nvPr/>
        </p:nvPicPr>
        <p:blipFill rotWithShape="1">
          <a:blip r:embed="rId7" cstate="email">
            <a:extLst>
              <a:ext uri="{28A0092B-C50C-407E-A947-70E740481C1C}">
                <a14:useLocalDpi xmlns:a14="http://schemas.microsoft.com/office/drawing/2010/main" val="0"/>
              </a:ext>
            </a:extLst>
          </a:blip>
          <a:srcRect l="6201" r="17640"/>
          <a:stretch/>
        </p:blipFill>
        <p:spPr>
          <a:xfrm rot="5400000">
            <a:off x="6363140" y="4133347"/>
            <a:ext cx="2287605" cy="2837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Little girl cooking .jpg"/>
          <p:cNvPicPr>
            <a:picLocks noChangeAspect="1"/>
          </p:cNvPicPr>
          <p:nvPr/>
        </p:nvPicPr>
        <p:blipFill rotWithShape="1">
          <a:blip r:embed="rId8" cstate="email">
            <a:extLst>
              <a:ext uri="{28A0092B-C50C-407E-A947-70E740481C1C}">
                <a14:useLocalDpi xmlns:a14="http://schemas.microsoft.com/office/drawing/2010/main" val="0"/>
              </a:ext>
            </a:extLst>
          </a:blip>
          <a:srcRect l="-2295" t="14630" r="1" b="-755"/>
          <a:stretch/>
        </p:blipFill>
        <p:spPr>
          <a:xfrm>
            <a:off x="596717" y="4397260"/>
            <a:ext cx="2032785" cy="2298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1708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wa osap prev stra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53812" y="0"/>
            <a:ext cx="4779094" cy="6858000"/>
          </a:xfrm>
          <a:prstGeom prst="rect">
            <a:avLst/>
          </a:prstGeom>
        </p:spPr>
      </p:pic>
    </p:spTree>
    <p:extLst>
      <p:ext uri="{BB962C8B-B14F-4D97-AF65-F5344CB8AC3E}">
        <p14:creationId xmlns:p14="http://schemas.microsoft.com/office/powerpoint/2010/main" val="4209109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203533"/>
          </a:xfrm>
        </p:spPr>
        <p:txBody>
          <a:bodyPr/>
          <a:lstStyle/>
          <a:p>
            <a:r>
              <a:rPr lang="en-US" dirty="0" smtClean="0"/>
              <a:t>Storytelling</a:t>
            </a:r>
            <a:endParaRPr lang="en-US" dirty="0"/>
          </a:p>
        </p:txBody>
      </p:sp>
      <p:pic>
        <p:nvPicPr>
          <p:cNvPr id="5" name="Content Placeholder 4" descr="Storytelling Community Volunteer Storyteller.jpg"/>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7200"/>
                    </a14:imgEffect>
                    <a14:imgEffect>
                      <a14:brightnessContrast bright="40000" contrast="-40000"/>
                    </a14:imgEffect>
                  </a14:imgLayer>
                </a14:imgProps>
              </a:ext>
              <a:ext uri="{28A0092B-C50C-407E-A947-70E740481C1C}">
                <a14:useLocalDpi xmlns:a14="http://schemas.microsoft.com/office/drawing/2010/main" val="0"/>
              </a:ext>
            </a:extLst>
          </a:blip>
          <a:srcRect t="494" b="494"/>
          <a:stretch>
            <a:fillRect/>
          </a:stretch>
        </p:blipFill>
        <p:spPr>
          <a:xfrm>
            <a:off x="4556203" y="3771081"/>
            <a:ext cx="4356877" cy="2854499"/>
          </a:xfrm>
          <a:prstGeom prst="rect">
            <a:avLst/>
          </a:prstGeom>
          <a:ln>
            <a:noFill/>
          </a:ln>
          <a:effectLst>
            <a:softEdge rad="112500"/>
          </a:effectLst>
        </p:spPr>
      </p:pic>
      <p:pic>
        <p:nvPicPr>
          <p:cNvPr id="4" name="Content Placeholder 3" descr="Story telling 6 CVS.jpg"/>
          <p:cNvPicPr>
            <a:picLocks noGrp="1" noChangeAspect="1"/>
          </p:cNvPicPr>
          <p:nvPr>
            <p:ph idx="1"/>
          </p:nvPr>
        </p:nvPicPr>
        <p:blipFill rotWithShape="1">
          <a:blip r:embed="rId5" cstate="email">
            <a:extLst>
              <a:ext uri="{28A0092B-C50C-407E-A947-70E740481C1C}">
                <a14:useLocalDpi xmlns:a14="http://schemas.microsoft.com/office/drawing/2010/main" val="0"/>
              </a:ext>
            </a:extLst>
          </a:blip>
          <a:srcRect l="266" t="-299" r="-775" b="-672"/>
          <a:stretch/>
        </p:blipFill>
        <p:spPr>
          <a:xfrm>
            <a:off x="168171" y="1324556"/>
            <a:ext cx="4519214" cy="2957191"/>
          </a:xfrm>
          <a:prstGeom prst="rect">
            <a:avLst/>
          </a:prstGeom>
          <a:ln>
            <a:noFill/>
          </a:ln>
          <a:effectLst>
            <a:softEdge rad="112500"/>
          </a:effectLst>
        </p:spPr>
      </p:pic>
    </p:spTree>
    <p:extLst>
      <p:ext uri="{BB962C8B-B14F-4D97-AF65-F5344CB8AC3E}">
        <p14:creationId xmlns:p14="http://schemas.microsoft.com/office/powerpoint/2010/main" val="2568418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9007" y="0"/>
            <a:ext cx="5150069" cy="6858000"/>
          </a:xfrm>
          <a:prstGeom prst="rect">
            <a:avLst/>
          </a:prstGeom>
        </p:spPr>
      </p:pic>
    </p:spTree>
    <p:extLst>
      <p:ext uri="{BB962C8B-B14F-4D97-AF65-F5344CB8AC3E}">
        <p14:creationId xmlns:p14="http://schemas.microsoft.com/office/powerpoint/2010/main" val="542672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Storytelling Results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5%  increase in knowledge (alcohol)</a:t>
            </a:r>
          </a:p>
          <a:p>
            <a:r>
              <a:rPr lang="en-US" dirty="0" smtClean="0"/>
              <a:t>9% increase in knowledge (marijuana)</a:t>
            </a:r>
          </a:p>
          <a:p>
            <a:r>
              <a:rPr lang="en-US" dirty="0" smtClean="0"/>
              <a:t>28% increase in knowledge (opioid) </a:t>
            </a:r>
          </a:p>
          <a:p>
            <a:r>
              <a:rPr lang="en-US" dirty="0" smtClean="0"/>
              <a:t>16% increase perceived risk of harm (alcohol)</a:t>
            </a:r>
          </a:p>
          <a:p>
            <a:r>
              <a:rPr lang="en-US" dirty="0" smtClean="0"/>
              <a:t>22% increase perceived risk of harm (marijuana)</a:t>
            </a:r>
          </a:p>
          <a:p>
            <a:r>
              <a:rPr lang="en-US" dirty="0" smtClean="0"/>
              <a:t>12% perceived peer disapproval (alcohol)</a:t>
            </a:r>
          </a:p>
          <a:p>
            <a:r>
              <a:rPr lang="en-US" dirty="0" smtClean="0"/>
              <a:t>12% perceived peer disapproval (marijuana)</a:t>
            </a:r>
          </a:p>
          <a:p>
            <a:r>
              <a:rPr lang="en-US" dirty="0" smtClean="0"/>
              <a:t>14% refusal skills (alcohol)</a:t>
            </a:r>
          </a:p>
          <a:p>
            <a:r>
              <a:rPr lang="en-US" dirty="0" smtClean="0"/>
              <a:t>11% refusal skills (marijuana)</a:t>
            </a:r>
            <a:endParaRPr lang="en-US" dirty="0"/>
          </a:p>
        </p:txBody>
      </p:sp>
    </p:spTree>
    <p:extLst>
      <p:ext uri="{BB962C8B-B14F-4D97-AF65-F5344CB8AC3E}">
        <p14:creationId xmlns:p14="http://schemas.microsoft.com/office/powerpoint/2010/main" val="2622057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acter traits.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0060" y="320023"/>
            <a:ext cx="4670127" cy="623045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64692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y're dreaming .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0056" y="310023"/>
            <a:ext cx="4970135" cy="61979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33565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orytelling Certificat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0015" y="560041"/>
            <a:ext cx="8070220" cy="57170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55306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tory Telling 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05040" y="578761"/>
            <a:ext cx="3489108" cy="44895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descr="Story tellin3.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0487856">
            <a:off x="2930092" y="844246"/>
            <a:ext cx="5550528" cy="4318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descr="Story telling.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891383">
            <a:off x="483706" y="1350201"/>
            <a:ext cx="4988372" cy="44234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Storytellin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05040" y="2268351"/>
            <a:ext cx="5540442" cy="40708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2877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3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Enforcement</a:t>
            </a:r>
            <a:endParaRPr lang="en-US" dirty="0"/>
          </a:p>
        </p:txBody>
      </p:sp>
      <p:pic>
        <p:nvPicPr>
          <p:cNvPr id="4" name="Content Placeholder 3" descr="Checkpoint BIA.jpg"/>
          <p:cNvPicPr>
            <a:picLocks noGrp="1" noChangeAspect="1"/>
          </p:cNvPicPr>
          <p:nvPr>
            <p:ph idx="1"/>
          </p:nvPr>
        </p:nvPicPr>
        <p:blipFill>
          <a:blip r:embed="rId3" cstate="email">
            <a:extLst>
              <a:ext uri="{28A0092B-C50C-407E-A947-70E740481C1C}">
                <a14:useLocalDpi xmlns:a14="http://schemas.microsoft.com/office/drawing/2010/main" val="0"/>
              </a:ext>
            </a:extLst>
          </a:blip>
          <a:srcRect t="1297" b="1297"/>
          <a:stretch>
            <a:fillRect/>
          </a:stretch>
        </p:blipFill>
        <p:spPr>
          <a:xfrm>
            <a:off x="926484" y="1868488"/>
            <a:ext cx="7244610" cy="396936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6570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E Infograph single.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1578" b="-74"/>
          <a:stretch/>
        </p:blipFill>
        <p:spPr>
          <a:xfrm>
            <a:off x="2109429" y="-118380"/>
            <a:ext cx="4950702" cy="6897736"/>
          </a:xfrm>
        </p:spPr>
      </p:pic>
    </p:spTree>
    <p:extLst>
      <p:ext uri="{BB962C8B-B14F-4D97-AF65-F5344CB8AC3E}">
        <p14:creationId xmlns:p14="http://schemas.microsoft.com/office/powerpoint/2010/main" val="19189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5"/>
            <a:ext cx="7770813" cy="809044"/>
          </a:xfrm>
        </p:spPr>
        <p:txBody>
          <a:bodyPr>
            <a:normAutofit fontScale="90000"/>
          </a:bodyPr>
          <a:lstStyle/>
          <a:p>
            <a:r>
              <a:rPr lang="en-US" dirty="0"/>
              <a:t>Letter </a:t>
            </a:r>
            <a:r>
              <a:rPr lang="en-US" dirty="0" smtClean="0"/>
              <a:t>from BIA </a:t>
            </a:r>
            <a:r>
              <a:rPr lang="en-US" dirty="0"/>
              <a:t>to </a:t>
            </a:r>
            <a:r>
              <a:rPr lang="en-US" dirty="0" smtClean="0"/>
              <a:t>Governor</a:t>
            </a:r>
            <a:endParaRPr lang="en-US" dirty="0"/>
          </a:p>
        </p:txBody>
      </p:sp>
      <p:sp>
        <p:nvSpPr>
          <p:cNvPr id="3" name="Content Placeholder 2"/>
          <p:cNvSpPr>
            <a:spLocks noGrp="1"/>
          </p:cNvSpPr>
          <p:nvPr>
            <p:ph idx="1"/>
          </p:nvPr>
        </p:nvSpPr>
        <p:spPr>
          <a:xfrm>
            <a:off x="685800" y="1230870"/>
            <a:ext cx="7770813" cy="5079589"/>
          </a:xfrm>
        </p:spPr>
        <p:txBody>
          <a:bodyPr>
            <a:normAutofit fontScale="25000" lnSpcReduction="20000"/>
          </a:bodyPr>
          <a:lstStyle/>
          <a:p>
            <a:pPr marL="0" indent="0">
              <a:buNone/>
            </a:pPr>
            <a:r>
              <a:rPr lang="en-US" sz="6400" dirty="0" smtClean="0"/>
              <a:t>Governor Coriz, </a:t>
            </a:r>
          </a:p>
          <a:p>
            <a:pPr marL="0" indent="0">
              <a:buNone/>
            </a:pPr>
            <a:r>
              <a:rPr lang="en-US" sz="6400" dirty="0" smtClean="0"/>
              <a:t>I’d like to express my gratitude in working with the Kewa Family Wellness Center-Prevention Program. Prevention Specialist  Jay Quintana and Prevention Program Coordinator Paula Garcia have been meeting with our department over the past several months addressing current Mental Health issues within the community. The wellness program has also taken the lead in creating a Mental Health Crisis Protocol. They asked for our assistance and we meet monthly.</a:t>
            </a:r>
          </a:p>
          <a:p>
            <a:pPr marL="0" indent="0">
              <a:buNone/>
            </a:pPr>
            <a:r>
              <a:rPr lang="en-US" sz="6400" dirty="0" smtClean="0"/>
              <a:t>This morning Officer Chama and I responded to a call where a tribal member needed the kind of assistance that the Kewa Family Wellness Center-Prevention Program provides. I was able to reach Kewa Family Wellness Center-Prevention Program and work with them to get the immediate assistance the tribal member needed </a:t>
            </a:r>
          </a:p>
          <a:p>
            <a:pPr marL="0" indent="0">
              <a:buNone/>
            </a:pPr>
            <a:r>
              <a:rPr lang="en-US" sz="6400" dirty="0" smtClean="0"/>
              <a:t>I believe this was accomplished through the relationship and commitment between the Kewa Family Wellness Center-Prevention Program and our department </a:t>
            </a:r>
          </a:p>
          <a:p>
            <a:pPr marL="0" indent="0">
              <a:buNone/>
            </a:pPr>
            <a:r>
              <a:rPr lang="en-US" sz="6400" dirty="0" smtClean="0"/>
              <a:t>Thank you for your time and stay safe.</a:t>
            </a:r>
          </a:p>
          <a:p>
            <a:pPr marL="0" indent="0">
              <a:lnSpc>
                <a:spcPct val="70000"/>
              </a:lnSpc>
              <a:buNone/>
            </a:pPr>
            <a:r>
              <a:rPr lang="en-US" sz="6400" dirty="0" smtClean="0"/>
              <a:t>Travis LeBeaux</a:t>
            </a:r>
          </a:p>
          <a:p>
            <a:pPr marL="0" indent="0">
              <a:lnSpc>
                <a:spcPct val="90000"/>
              </a:lnSpc>
              <a:buNone/>
            </a:pPr>
            <a:r>
              <a:rPr lang="en-US" sz="6400" dirty="0" smtClean="0"/>
              <a:t>Chief of Police                                           					                                                                                        Bureau of Indian Affairs                                                                                                      Office of Justice Services						                        Southern Pueblo Agency</a:t>
            </a:r>
          </a:p>
          <a:p>
            <a:pPr marL="0" indent="0">
              <a:lnSpc>
                <a:spcPct val="90000"/>
              </a:lnSpc>
              <a:buNone/>
            </a:pPr>
            <a:endParaRPr lang="en-US" sz="5600" dirty="0" smtClean="0"/>
          </a:p>
          <a:p>
            <a:pPr marL="0" indent="0">
              <a:lnSpc>
                <a:spcPct val="70000"/>
              </a:lnSpc>
              <a:buNone/>
            </a:pPr>
            <a:r>
              <a:rPr lang="en-US" sz="5600" dirty="0" smtClean="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03981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Merchant Education</a:t>
            </a:r>
            <a:endParaRPr lang="en-US" dirty="0"/>
          </a:p>
        </p:txBody>
      </p:sp>
      <p:pic>
        <p:nvPicPr>
          <p:cNvPr id="4" name="Content Placeholder 3" descr="Old House bar.jpg"/>
          <p:cNvPicPr>
            <a:picLocks noGrp="1" noChangeAspect="1"/>
          </p:cNvPicPr>
          <p:nvPr>
            <p:ph idx="1"/>
          </p:nvPr>
        </p:nvPicPr>
        <p:blipFill>
          <a:blip r:embed="rId3" cstate="email">
            <a:extLst>
              <a:ext uri="{28A0092B-C50C-407E-A947-70E740481C1C}">
                <a14:useLocalDpi xmlns:a14="http://schemas.microsoft.com/office/drawing/2010/main" val="0"/>
              </a:ext>
            </a:extLst>
          </a:blip>
          <a:srcRect t="13473" b="13473"/>
          <a:stretch>
            <a:fillRect/>
          </a:stretch>
        </p:blipFill>
        <p:spPr>
          <a:xfrm>
            <a:off x="4526913" y="1820132"/>
            <a:ext cx="4129706" cy="3707769"/>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Old House Bar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5794" y="1820131"/>
            <a:ext cx="3574316" cy="370777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54524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 Info.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4" b="-280"/>
          <a:stretch/>
        </p:blipFill>
        <p:spPr>
          <a:xfrm>
            <a:off x="2044856" y="1"/>
            <a:ext cx="5047562" cy="6858000"/>
          </a:xfrm>
        </p:spPr>
      </p:pic>
    </p:spTree>
    <p:extLst>
      <p:ext uri="{BB962C8B-B14F-4D97-AF65-F5344CB8AC3E}">
        <p14:creationId xmlns:p14="http://schemas.microsoft.com/office/powerpoint/2010/main" val="105796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RBSM Training</a:t>
            </a:r>
            <a:endParaRPr lang="en-US" dirty="0"/>
          </a:p>
        </p:txBody>
      </p:sp>
      <p:sp>
        <p:nvSpPr>
          <p:cNvPr id="3" name="Content Placeholder 2"/>
          <p:cNvSpPr>
            <a:spLocks noGrp="1"/>
          </p:cNvSpPr>
          <p:nvPr>
            <p:ph idx="1"/>
          </p:nvPr>
        </p:nvSpPr>
        <p:spPr>
          <a:xfrm>
            <a:off x="685800" y="1579344"/>
            <a:ext cx="7770813" cy="4257022"/>
          </a:xfrm>
        </p:spPr>
        <p:txBody>
          <a:bodyPr/>
          <a:lstStyle/>
          <a:p>
            <a:r>
              <a:rPr lang="en-US" dirty="0" smtClean="0"/>
              <a:t>Tactics and Tips to prevent underage alcohol sales </a:t>
            </a:r>
          </a:p>
          <a:p>
            <a:r>
              <a:rPr lang="en-US" dirty="0" smtClean="0"/>
              <a:t>Checking Identification the right way</a:t>
            </a:r>
          </a:p>
          <a:p>
            <a:r>
              <a:rPr lang="en-US" dirty="0" smtClean="0"/>
              <a:t>Employment Agreement </a:t>
            </a:r>
          </a:p>
          <a:p>
            <a:r>
              <a:rPr lang="en-US" dirty="0" smtClean="0"/>
              <a:t>Tips for Merchants </a:t>
            </a:r>
            <a:endParaRPr lang="en-US" dirty="0"/>
          </a:p>
        </p:txBody>
      </p:sp>
    </p:spTree>
    <p:extLst>
      <p:ext uri="{BB962C8B-B14F-4D97-AF65-F5344CB8AC3E}">
        <p14:creationId xmlns:p14="http://schemas.microsoft.com/office/powerpoint/2010/main" val="2730600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0813" cy="1429871"/>
          </a:xfrm>
        </p:spPr>
        <p:txBody>
          <a:bodyPr>
            <a:normAutofit/>
          </a:bodyPr>
          <a:lstStyle/>
          <a:p>
            <a:r>
              <a:rPr lang="en-US" sz="4000" dirty="0" smtClean="0"/>
              <a:t>Resources and Recommendations for store Policies and Procedures</a:t>
            </a:r>
            <a:endParaRPr lang="en-US" sz="4000" dirty="0"/>
          </a:p>
        </p:txBody>
      </p:sp>
      <p:sp>
        <p:nvSpPr>
          <p:cNvPr id="3" name="Content Placeholder 2"/>
          <p:cNvSpPr>
            <a:spLocks noGrp="1"/>
          </p:cNvSpPr>
          <p:nvPr>
            <p:ph idx="1"/>
          </p:nvPr>
        </p:nvSpPr>
        <p:spPr>
          <a:xfrm>
            <a:off x="0" y="1429870"/>
            <a:ext cx="9144000" cy="5290791"/>
          </a:xfrm>
        </p:spPr>
        <p:txBody>
          <a:bodyPr/>
          <a:lstStyle/>
          <a:p>
            <a:r>
              <a:rPr lang="en-US" dirty="0"/>
              <a:t>Implementing a Responsible Beverage Service Improvement Process</a:t>
            </a:r>
          </a:p>
          <a:p>
            <a:r>
              <a:rPr lang="en-US" dirty="0"/>
              <a:t>Best Practices and Recommended Policies</a:t>
            </a:r>
          </a:p>
          <a:p>
            <a:pPr marL="342900" lvl="1" indent="0">
              <a:buNone/>
            </a:pPr>
            <a:r>
              <a:rPr lang="en-US" sz="1400" dirty="0"/>
              <a:t> </a:t>
            </a:r>
            <a:r>
              <a:rPr lang="en-US" sz="1700" dirty="0"/>
              <a:t>-Hiring and Training Staff</a:t>
            </a:r>
          </a:p>
          <a:p>
            <a:pPr marL="342900" lvl="1" indent="0">
              <a:buNone/>
            </a:pPr>
            <a:r>
              <a:rPr lang="en-US" sz="1700" dirty="0"/>
              <a:t> -Things to Do During the Hiring Process</a:t>
            </a:r>
          </a:p>
          <a:p>
            <a:pPr marL="342900" lvl="1" indent="0">
              <a:buNone/>
            </a:pPr>
            <a:r>
              <a:rPr lang="en-US" sz="1700" dirty="0"/>
              <a:t> -Tips for Training Employees</a:t>
            </a:r>
          </a:p>
          <a:p>
            <a:pPr marL="342900" lvl="1" indent="0">
              <a:buNone/>
            </a:pPr>
            <a:r>
              <a:rPr lang="en-US" sz="1700" dirty="0"/>
              <a:t> -Establish a Responsible Beverage Service System</a:t>
            </a:r>
          </a:p>
          <a:p>
            <a:r>
              <a:rPr lang="en-US" dirty="0" smtClean="0"/>
              <a:t>Sample Alcohol Sales Policy</a:t>
            </a:r>
          </a:p>
          <a:p>
            <a:r>
              <a:rPr lang="en-US" dirty="0"/>
              <a:t>Preventing Underage Alcohol Service </a:t>
            </a:r>
          </a:p>
          <a:p>
            <a:pPr marL="342900" lvl="1" indent="0">
              <a:buNone/>
            </a:pPr>
            <a:r>
              <a:rPr lang="en-US" sz="1400" dirty="0"/>
              <a:t>-</a:t>
            </a:r>
            <a:r>
              <a:rPr lang="en-US" sz="1700" dirty="0"/>
              <a:t>Tips for Identifying Minors</a:t>
            </a:r>
          </a:p>
          <a:p>
            <a:pPr marL="342900" lvl="1" indent="0">
              <a:buNone/>
            </a:pPr>
            <a:r>
              <a:rPr lang="en-US" sz="1700" dirty="0"/>
              <a:t>-`No Proof – No Service’ Policy </a:t>
            </a:r>
          </a:p>
          <a:p>
            <a:pPr marL="0" indent="0">
              <a:buNone/>
            </a:pPr>
            <a:endParaRPr lang="en-US" dirty="0"/>
          </a:p>
        </p:txBody>
      </p:sp>
    </p:spTree>
    <p:extLst>
      <p:ext uri="{BB962C8B-B14F-4D97-AF65-F5344CB8AC3E}">
        <p14:creationId xmlns:p14="http://schemas.microsoft.com/office/powerpoint/2010/main" val="1749315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4692</TotalTime>
  <Words>1281</Words>
  <Application>Microsoft Office PowerPoint</Application>
  <PresentationFormat>On-screen Show (4:3)</PresentationFormat>
  <Paragraphs>130</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Calisto MT</vt:lpstr>
      <vt:lpstr>Story</vt:lpstr>
      <vt:lpstr>Kewa Prevention Program</vt:lpstr>
      <vt:lpstr>PowerPoint Presentation</vt:lpstr>
      <vt:lpstr>Law Enforcement</vt:lpstr>
      <vt:lpstr>PowerPoint Presentation</vt:lpstr>
      <vt:lpstr>Letter from BIA to Governor</vt:lpstr>
      <vt:lpstr>Merchant Education</vt:lpstr>
      <vt:lpstr>PowerPoint Presentation</vt:lpstr>
      <vt:lpstr>RBSM Training</vt:lpstr>
      <vt:lpstr>Resources and Recommendations for store Policies and Procedures</vt:lpstr>
      <vt:lpstr>PowerPoint Presentation</vt:lpstr>
      <vt:lpstr>PowerPoint Presentation</vt:lpstr>
      <vt:lpstr>PowerPoint Presentation</vt:lpstr>
      <vt:lpstr>PowerPoint Presentation</vt:lpstr>
      <vt:lpstr>Cultural Program</vt:lpstr>
      <vt:lpstr>PowerPoint Presentation</vt:lpstr>
      <vt:lpstr>Moccasin Making</vt:lpstr>
      <vt:lpstr>Bead Work</vt:lpstr>
      <vt:lpstr>Farming</vt:lpstr>
      <vt:lpstr>Women’s Traditional Cooking</vt:lpstr>
      <vt:lpstr>Storytelling</vt:lpstr>
      <vt:lpstr>PowerPoint Presentation</vt:lpstr>
      <vt:lpstr>Storytelling Results</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Kewa Prevention Program</dc:title>
  <dc:creator>Sindy sacoman</dc:creator>
  <cp:lastModifiedBy>jay quintana</cp:lastModifiedBy>
  <cp:revision>97</cp:revision>
  <dcterms:created xsi:type="dcterms:W3CDTF">2018-02-15T18:06:16Z</dcterms:created>
  <dcterms:modified xsi:type="dcterms:W3CDTF">2018-02-27T20:41:01Z</dcterms:modified>
</cp:coreProperties>
</file>